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90" r:id="rId8"/>
    <p:sldId id="291" r:id="rId9"/>
    <p:sldId id="289" r:id="rId10"/>
    <p:sldId id="292" r:id="rId11"/>
    <p:sldId id="293" r:id="rId12"/>
    <p:sldId id="295" r:id="rId13"/>
    <p:sldId id="294" r:id="rId14"/>
    <p:sldId id="298" r:id="rId15"/>
    <p:sldId id="297" r:id="rId16"/>
    <p:sldId id="296" r:id="rId17"/>
    <p:sldId id="288" r:id="rId18"/>
    <p:sldId id="262" r:id="rId19"/>
    <p:sldId id="263" r:id="rId20"/>
    <p:sldId id="264" r:id="rId21"/>
    <p:sldId id="265" r:id="rId22"/>
    <p:sldId id="266" r:id="rId23"/>
    <p:sldId id="267" r:id="rId24"/>
    <p:sldId id="268" r:id="rId25"/>
    <p:sldId id="269" r:id="rId26"/>
    <p:sldId id="270" r:id="rId27"/>
    <p:sldId id="272" r:id="rId28"/>
    <p:sldId id="273" r:id="rId29"/>
    <p:sldId id="274" r:id="rId30"/>
    <p:sldId id="301" r:id="rId31"/>
    <p:sldId id="300" r:id="rId32"/>
    <p:sldId id="299"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63" d="100"/>
          <a:sy n="63" d="100"/>
        </p:scale>
        <p:origin x="-1408" y="-96"/>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a:t>
            </a:r>
            <a:r>
              <a:rPr lang="en-US" sz="2200" b="0" i="0" u="none" strike="noStrike" smtClean="0">
                <a:effectLst/>
                <a:latin typeface="Helvetica Neue"/>
                <a:ea typeface="Helvetica Neue"/>
                <a:cs typeface="Helvetica Neue"/>
                <a:sym typeface="Helvetica Neue"/>
              </a:rPr>
              <a:t>Then, pass the</a:t>
            </a:r>
            <a:r>
              <a:rPr lang="en-US" sz="2200" b="0" i="0" u="none" strike="noStrike" baseline="0" smtClean="0">
                <a:effectLst/>
                <a:latin typeface="Helvetica Neue"/>
                <a:ea typeface="Helvetica Neue"/>
                <a:cs typeface="Helvetica Neue"/>
                <a:sym typeface="Helvetica Neue"/>
              </a:rPr>
              <a:t> bag on to the next student.</a:t>
            </a:r>
            <a:endParaRPr lang="en-US"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for this class.</a:t>
            </a:r>
          </a:p>
          <a:p>
            <a:r>
              <a:rPr lang="en-US" baseline="0" dirty="0" smtClean="0"/>
              <a:t>Have students record 3 apprehensions they have about meeting their goals.</a:t>
            </a:r>
            <a:endParaRPr lang="en-US" dirty="0" smtClean="0"/>
          </a:p>
          <a:p>
            <a:endParaRPr lang="en-US" dirty="0"/>
          </a:p>
        </p:txBody>
      </p:sp>
    </p:spTree>
    <p:extLst>
      <p:ext uri="{BB962C8B-B14F-4D97-AF65-F5344CB8AC3E}">
        <p14:creationId xmlns:p14="http://schemas.microsoft.com/office/powerpoint/2010/main" val="172387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bits and</a:t>
            </a:r>
            <a:r>
              <a:rPr lang="en-US" baseline="0" dirty="0" smtClean="0"/>
              <a:t> pieces of Brandy’s team’s working agreement </a:t>
            </a:r>
            <a:r>
              <a:rPr lang="en-US" dirty="0" smtClean="0"/>
              <a:t>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an important section. Others</a:t>
            </a:r>
            <a:r>
              <a:rPr lang="en-US" baseline="0" dirty="0" smtClean="0"/>
              <a:t> include “who should meetings involve”, “do we review each other’s code”, “how do we keep people in the loop about our availability”…</a:t>
            </a:r>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a university in Georgia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baseline="0" dirty="0" smtClean="0"/>
              <a:t>Ask students why they think we’re putting procedures in, especially when we’re not their classroom teachers.</a:t>
            </a:r>
          </a:p>
          <a:p>
            <a:pPr marL="457200" indent="-457200">
              <a:buAutoNum type="arabicPeriod"/>
            </a:pPr>
            <a:r>
              <a:rPr lang="en-US" baseline="0" dirty="0" smtClean="0"/>
              <a:t>Motivating story: how have computers taken over the world? Because they do what they do well. Take in the input, put out the output, not wasting time. Simple, but can do really complicated things that blow people’s minds—and they just get better and better. We want this class to be like that, so you can maximize your potential, not be mad at how the person next to you is cutting up. </a:t>
            </a: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Otherwise</a:t>
            </a:r>
            <a:r>
              <a:rPr lang="en-US" baseline="0" dirty="0" smtClean="0"/>
              <a:t> we lose precious time every day</a:t>
            </a:r>
          </a:p>
          <a:p>
            <a:r>
              <a:rPr lang="en-US" baseline="0" dirty="0" smtClean="0"/>
              <a:t>Quiet ≠ silent, we can get your attention, but don’t be on 10</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respect you’d want</a:t>
            </a:r>
          </a:p>
          <a:p>
            <a:r>
              <a:rPr lang="en-US" baseline="0" dirty="0" smtClean="0"/>
              <a:t>We don’t want to waste time, energy, goodwill repeating ourselves</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Otherwise,</a:t>
            </a:r>
            <a:r>
              <a:rPr lang="en-US" baseline="0" dirty="0" smtClean="0"/>
              <a:t> takes forever to quiet down.</a:t>
            </a:r>
          </a:p>
          <a:p>
            <a:r>
              <a:rPr lang="en-US" baseline="0" dirty="0" smtClean="0"/>
              <a:t>Is there some sort of signal you all use?</a:t>
            </a:r>
          </a:p>
          <a:p>
            <a:r>
              <a:rPr lang="en-US" baseline="0" dirty="0" smtClean="0"/>
              <a:t>Hope you’re noticing a trend: there’s a reason for everything we’re doing, and it’s not to control your lives but to maximize your learning -&gt; enjoyment.</a:t>
            </a:r>
          </a:p>
        </p:txBody>
      </p:sp>
    </p:spTree>
    <p:extLst>
      <p:ext uri="{BB962C8B-B14F-4D97-AF65-F5344CB8AC3E}">
        <p14:creationId xmlns:p14="http://schemas.microsoft.com/office/powerpoint/2010/main" val="1778337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isn’t school, but you’re in school and representing your school. Plus, why memorize two sets of rules?</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define that later on, too.</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expect that it will come to this.</a:t>
            </a:r>
          </a:p>
          <a:p>
            <a:r>
              <a:rPr lang="en-US" baseline="0" dirty="0" smtClean="0"/>
              <a:t>-Not our job; here to teach you something new.</a:t>
            </a:r>
          </a:p>
          <a:p>
            <a:r>
              <a:rPr lang="en-US" baseline="0" dirty="0" smtClean="0"/>
              <a:t>-Also, we’re understanding people—if having a rough day, you can talk to us, but can’t ruin things for others.</a:t>
            </a:r>
          </a:p>
        </p:txBody>
      </p:sp>
    </p:spTree>
    <p:extLst>
      <p:ext uri="{BB962C8B-B14F-4D97-AF65-F5344CB8AC3E}">
        <p14:creationId xmlns:p14="http://schemas.microsoft.com/office/powerpoint/2010/main" val="177833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77833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7.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udacity.github.io/js-basics/static-home/index.html" TargetMode="Externa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2" name="PB"/>
          <p:cNvSpPr/>
          <p:nvPr/>
        </p:nvSpPr>
        <p:spPr>
          <a:xfrm>
            <a:off x="0" y="9601200"/>
            <a:ext cx="29556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Get to class on time.</a:t>
            </a:r>
          </a:p>
          <a:p>
            <a:pPr marL="404495" indent="-404495" defTabSz="531622">
              <a:spcBef>
                <a:spcPts val="3800"/>
              </a:spcBef>
              <a:defRPr sz="3458"/>
            </a:pPr>
            <a:r>
              <a:rPr lang="en-US" dirty="0" smtClean="0"/>
              <a:t>Be quiet at the start of class so we can start on time.</a:t>
            </a:r>
            <a:endParaRPr dirty="0"/>
          </a:p>
        </p:txBody>
      </p:sp>
      <p:sp>
        <p:nvSpPr>
          <p:cNvPr id="2" name="PB"/>
          <p:cNvSpPr/>
          <p:nvPr/>
        </p:nvSpPr>
        <p:spPr>
          <a:xfrm>
            <a:off x="0" y="9601200"/>
            <a:ext cx="295563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27225515"/>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Listen when someone else is talking.</a:t>
            </a:r>
            <a:endParaRPr dirty="0"/>
          </a:p>
        </p:txBody>
      </p:sp>
      <p:sp>
        <p:nvSpPr>
          <p:cNvPr id="2" name="PB"/>
          <p:cNvSpPr/>
          <p:nvPr/>
        </p:nvSpPr>
        <p:spPr>
          <a:xfrm>
            <a:off x="0" y="9601200"/>
            <a:ext cx="325120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875112922"/>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Get silent when we need your attention to continue.</a:t>
            </a:r>
            <a:endParaRPr dirty="0"/>
          </a:p>
        </p:txBody>
      </p:sp>
      <p:sp>
        <p:nvSpPr>
          <p:cNvPr id="2" name="PB"/>
          <p:cNvSpPr/>
          <p:nvPr/>
        </p:nvSpPr>
        <p:spPr>
          <a:xfrm>
            <a:off x="0" y="9601200"/>
            <a:ext cx="354676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77045094"/>
      </p:ext>
    </p:extLst>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Follow school rules.</a:t>
            </a:r>
            <a:endParaRPr dirty="0"/>
          </a:p>
        </p:txBody>
      </p:sp>
      <p:sp>
        <p:nvSpPr>
          <p:cNvPr id="2" name="PB"/>
          <p:cNvSpPr/>
          <p:nvPr/>
        </p:nvSpPr>
        <p:spPr>
          <a:xfrm>
            <a:off x="0" y="9601200"/>
            <a:ext cx="384232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09677954"/>
      </p:ext>
    </p:extLst>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Be respectful.</a:t>
            </a:r>
            <a:endParaRPr dirty="0"/>
          </a:p>
        </p:txBody>
      </p:sp>
      <p:sp>
        <p:nvSpPr>
          <p:cNvPr id="2" name="PB"/>
          <p:cNvSpPr/>
          <p:nvPr/>
        </p:nvSpPr>
        <p:spPr>
          <a:xfrm>
            <a:off x="0" y="9601200"/>
            <a:ext cx="413789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47004912"/>
      </p:ext>
    </p:extLst>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We’ll let you know if way you’re acting is disruptive or disrespectful—in class warning, after class conversation if needed.</a:t>
            </a:r>
          </a:p>
          <a:p>
            <a:pPr marL="404495" indent="-404495" defTabSz="531622">
              <a:spcBef>
                <a:spcPts val="3800"/>
              </a:spcBef>
              <a:defRPr sz="3458"/>
            </a:pPr>
            <a:r>
              <a:rPr lang="en-US" dirty="0" smtClean="0"/>
              <a:t>If you keep choosing to act in such a way,</a:t>
            </a:r>
            <a:r>
              <a:rPr lang="en-US" dirty="0"/>
              <a:t> </a:t>
            </a:r>
            <a:r>
              <a:rPr lang="en-US" dirty="0" smtClean="0"/>
              <a:t>you’ll have to leave (first time from class, second time from program).</a:t>
            </a:r>
            <a:endParaRPr dirty="0"/>
          </a:p>
        </p:txBody>
      </p:sp>
      <p:sp>
        <p:nvSpPr>
          <p:cNvPr id="2" name="PB"/>
          <p:cNvSpPr/>
          <p:nvPr/>
        </p:nvSpPr>
        <p:spPr>
          <a:xfrm>
            <a:off x="0" y="9601200"/>
            <a:ext cx="443345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41008222"/>
      </p:ext>
    </p:extLst>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xfrm>
            <a:off x="952500" y="3516785"/>
            <a:ext cx="11099800" cy="1962728"/>
          </a:xfrm>
          <a:prstGeom prst="rect">
            <a:avLst/>
          </a:prstGeom>
        </p:spPr>
        <p:txBody>
          <a:bodyPr>
            <a:normAutofit/>
          </a:bodyPr>
          <a:lstStyle/>
          <a:p>
            <a:r>
              <a:rPr lang="en-US" dirty="0" smtClean="0"/>
              <a:t>Questions?</a:t>
            </a:r>
            <a:endParaRPr dirty="0"/>
          </a:p>
        </p:txBody>
      </p:sp>
      <p:sp>
        <p:nvSpPr>
          <p:cNvPr id="2" name="PB"/>
          <p:cNvSpPr/>
          <p:nvPr/>
        </p:nvSpPr>
        <p:spPr>
          <a:xfrm>
            <a:off x="0" y="9601200"/>
            <a:ext cx="472901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56907850"/>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dirty="0"/>
              <a:t>Meet the Team</a:t>
            </a:r>
          </a:p>
          <a:p>
            <a:r>
              <a:rPr lang="en-US"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502458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015163104"/>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Meet the Team</a:t>
            </a:r>
            <a:endParaRPr lang="en-US" sz="6000" dirty="0"/>
          </a:p>
        </p:txBody>
      </p:sp>
      <p:sp>
        <p:nvSpPr>
          <p:cNvPr id="2" name="Text Placeholder 1"/>
          <p:cNvSpPr>
            <a:spLocks noGrp="1"/>
          </p:cNvSpPr>
          <p:nvPr>
            <p:ph type="body" sz="quarter" idx="1"/>
          </p:nvPr>
        </p:nvSpPr>
        <p:spPr>
          <a:xfrm>
            <a:off x="1270000" y="2056042"/>
            <a:ext cx="10464800" cy="7265758"/>
          </a:xfrm>
        </p:spPr>
        <p:txBody>
          <a:bodyPr/>
          <a:lstStyle/>
          <a:p>
            <a:pPr marL="457200" indent="-457200">
              <a:buFont typeface="Arial"/>
              <a:buChar char="•"/>
            </a:pPr>
            <a:r>
              <a:rPr lang="en-US" dirty="0" smtClean="0"/>
              <a:t>There are two teams.</a:t>
            </a:r>
            <a:br>
              <a:rPr lang="en-US" dirty="0" smtClean="0"/>
            </a:br>
            <a:endParaRPr lang="en-US" dirty="0" smtClean="0"/>
          </a:p>
          <a:p>
            <a:pPr marL="457200" indent="-457200">
              <a:buFont typeface="Arial"/>
              <a:buChar char="•"/>
            </a:pPr>
            <a:r>
              <a:rPr lang="en-US" dirty="0" smtClean="0"/>
              <a:t>Everyone write a fact about themselves and put it in their team’s bag. Then, the teams switch bags.</a:t>
            </a:r>
            <a:br>
              <a:rPr lang="en-US" dirty="0" smtClean="0"/>
            </a:br>
            <a:endParaRPr lang="en-US" dirty="0" smtClean="0"/>
          </a:p>
          <a:p>
            <a:pPr marL="457200" indent="-457200">
              <a:buFont typeface="Arial"/>
              <a:buChar char="•"/>
            </a:pPr>
            <a:r>
              <a:rPr lang="en-US" dirty="0" smtClean="0"/>
              <a:t>The first person pulls out a fact and reads it aloud.</a:t>
            </a:r>
            <a:br>
              <a:rPr lang="en-US" dirty="0" smtClean="0"/>
            </a:br>
            <a:endParaRPr lang="en-US" dirty="0" smtClean="0"/>
          </a:p>
          <a:p>
            <a:pPr marL="457200" indent="-457200">
              <a:buFont typeface="Arial"/>
              <a:buChar char="•"/>
            </a:pPr>
            <a:r>
              <a:rPr lang="en-US" dirty="0" smtClean="0"/>
              <a:t>Then, they have two chances to guess who the fact belongs to.</a:t>
            </a:r>
            <a:br>
              <a:rPr lang="en-US" dirty="0" smtClean="0"/>
            </a:br>
            <a:endParaRPr lang="en-US" dirty="0" smtClean="0"/>
          </a:p>
          <a:p>
            <a:pPr marL="457200" indent="-457200">
              <a:buFont typeface="Arial"/>
              <a:buChar char="•"/>
            </a:pPr>
            <a:r>
              <a:rPr lang="en-US" dirty="0" smtClean="0"/>
              <a:t>If they get it right, their team gets a point. (If they get it wrong both times, don’t give it away yet!) </a:t>
            </a:r>
            <a:br>
              <a:rPr lang="en-US" dirty="0" smtClean="0"/>
            </a:br>
            <a:endParaRPr lang="en-US" dirty="0" smtClean="0"/>
          </a:p>
          <a:p>
            <a:pPr marL="457200" indent="-457200">
              <a:buFont typeface="Arial"/>
              <a:buChar char="•"/>
            </a:pPr>
            <a:r>
              <a:rPr lang="en-US" dirty="0" smtClean="0"/>
              <a:t>Continue until everyone has guessed.</a:t>
            </a:r>
          </a:p>
        </p:txBody>
      </p:sp>
      <p:sp>
        <p:nvSpPr>
          <p:cNvPr id="7" name="PB"/>
          <p:cNvSpPr/>
          <p:nvPr/>
        </p:nvSpPr>
        <p:spPr>
          <a:xfrm>
            <a:off x="0" y="9601200"/>
            <a:ext cx="532014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561570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10615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
        <p:nvSpPr>
          <p:cNvPr id="2" name="PB"/>
          <p:cNvSpPr/>
          <p:nvPr/>
        </p:nvSpPr>
        <p:spPr>
          <a:xfrm>
            <a:off x="0" y="9601200"/>
            <a:ext cx="59112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t>Why are we here?</a:t>
            </a:r>
          </a:p>
        </p:txBody>
      </p:sp>
      <p:sp>
        <p:nvSpPr>
          <p:cNvPr id="2" name="PB"/>
          <p:cNvSpPr/>
          <p:nvPr/>
        </p:nvSpPr>
        <p:spPr>
          <a:xfrm>
            <a:off x="0" y="9601200"/>
            <a:ext cx="591127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25056845"/>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2" name="PB"/>
          <p:cNvSpPr/>
          <p:nvPr/>
        </p:nvSpPr>
        <p:spPr>
          <a:xfrm>
            <a:off x="0" y="9601200"/>
            <a:ext cx="620683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rPr dirty="0"/>
              <a:t>Why are </a:t>
            </a:r>
            <a:r>
              <a:rPr lang="en-US" dirty="0" smtClean="0"/>
              <a:t>you</a:t>
            </a:r>
            <a:r>
              <a:rPr dirty="0" smtClean="0"/>
              <a:t> </a:t>
            </a:r>
            <a:r>
              <a:rPr dirty="0"/>
              <a:t>here?</a:t>
            </a:r>
          </a:p>
        </p:txBody>
      </p:sp>
      <p:sp>
        <p:nvSpPr>
          <p:cNvPr id="2" name="PB"/>
          <p:cNvSpPr/>
          <p:nvPr/>
        </p:nvSpPr>
        <p:spPr>
          <a:xfrm>
            <a:off x="0" y="9601200"/>
            <a:ext cx="65024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36809446"/>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2" name="PB"/>
          <p:cNvSpPr/>
          <p:nvPr/>
        </p:nvSpPr>
        <p:spPr>
          <a:xfrm>
            <a:off x="0" y="9601200"/>
            <a:ext cx="679796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Map</a:t>
            </a:r>
            <a:endParaRPr lang="en-US" dirty="0"/>
          </a:p>
        </p:txBody>
      </p:sp>
      <p:sp>
        <p:nvSpPr>
          <p:cNvPr id="3" name="Text Placeholder 2"/>
          <p:cNvSpPr>
            <a:spLocks noGrp="1"/>
          </p:cNvSpPr>
          <p:nvPr>
            <p:ph type="body" idx="1"/>
          </p:nvPr>
        </p:nvSpPr>
        <p:spPr/>
        <p:txBody>
          <a:bodyPr/>
          <a:lstStyle/>
          <a:p>
            <a:endParaRPr lang="en-US"/>
          </a:p>
        </p:txBody>
      </p:sp>
      <p:sp>
        <p:nvSpPr>
          <p:cNvPr id="4" name="PB"/>
          <p:cNvSpPr/>
          <p:nvPr/>
        </p:nvSpPr>
        <p:spPr>
          <a:xfrm>
            <a:off x="0" y="9601200"/>
            <a:ext cx="709352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914124957"/>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strike="sngStrike"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73890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21731264"/>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How will this work?</a:t>
            </a:r>
          </a:p>
        </p:txBody>
      </p:sp>
      <p:sp>
        <p:nvSpPr>
          <p:cNvPr id="2" name="PB"/>
          <p:cNvSpPr/>
          <p:nvPr/>
        </p:nvSpPr>
        <p:spPr>
          <a:xfrm>
            <a:off x="0" y="9601200"/>
            <a:ext cx="768465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2" name="PB"/>
          <p:cNvSpPr/>
          <p:nvPr/>
        </p:nvSpPr>
        <p:spPr>
          <a:xfrm>
            <a:off x="0" y="9601200"/>
            <a:ext cx="798021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827578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83417111"/>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It’s like a contract… but collaborative</a:t>
            </a:r>
            <a:endParaRPr dirty="0"/>
          </a:p>
        </p:txBody>
      </p:sp>
      <p:sp>
        <p:nvSpPr>
          <p:cNvPr id="2" name="PB"/>
          <p:cNvSpPr/>
          <p:nvPr/>
        </p:nvSpPr>
        <p:spPr>
          <a:xfrm>
            <a:off x="0" y="9601200"/>
            <a:ext cx="857134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09742746"/>
      </p:ext>
    </p:extLst>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dirty="0" smtClean="0"/>
              <a:t>Meet the Teachers &amp; Procedures</a:t>
            </a:r>
          </a:p>
          <a:p>
            <a:r>
              <a:rPr lang="en-US" dirty="0" smtClean="0"/>
              <a:t>Meet the Team</a:t>
            </a:r>
          </a:p>
          <a:p>
            <a:r>
              <a:rPr lang="en-US"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4" name="PB"/>
          <p:cNvSpPr/>
          <p:nvPr/>
        </p:nvSpPr>
        <p:spPr>
          <a:xfrm>
            <a:off x="0" y="9601200"/>
            <a:ext cx="8866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pic>
        <p:nvPicPr>
          <p:cNvPr id="5" name="Picture 4"/>
          <p:cNvPicPr>
            <a:picLocks noChangeAspect="1"/>
          </p:cNvPicPr>
          <p:nvPr/>
        </p:nvPicPr>
        <p:blipFill>
          <a:blip r:embed="rId3"/>
          <a:stretch>
            <a:fillRect/>
          </a:stretch>
        </p:blipFill>
        <p:spPr>
          <a:xfrm>
            <a:off x="544282" y="3455665"/>
            <a:ext cx="11752449" cy="2369445"/>
          </a:xfrm>
          <a:prstGeom prst="rect">
            <a:avLst/>
          </a:prstGeom>
          <a:effectLst>
            <a:glow rad="101600">
              <a:schemeClr val="accent5">
                <a:lumMod val="40000"/>
                <a:lumOff val="60000"/>
                <a:alpha val="75000"/>
              </a:schemeClr>
            </a:glow>
          </a:effectLst>
        </p:spPr>
      </p:pic>
      <p:sp>
        <p:nvSpPr>
          <p:cNvPr id="4" name="PB"/>
          <p:cNvSpPr/>
          <p:nvPr/>
        </p:nvSpPr>
        <p:spPr>
          <a:xfrm>
            <a:off x="0" y="9601200"/>
            <a:ext cx="8866909"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30385836"/>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4" name="Picture 3"/>
          <p:cNvPicPr>
            <a:picLocks noChangeAspect="1"/>
          </p:cNvPicPr>
          <p:nvPr/>
        </p:nvPicPr>
        <p:blipFill>
          <a:blip r:embed="rId3"/>
          <a:stretch>
            <a:fillRect/>
          </a:stretch>
        </p:blipFill>
        <p:spPr>
          <a:xfrm>
            <a:off x="334254" y="3628308"/>
            <a:ext cx="12193691" cy="2627096"/>
          </a:xfrm>
          <a:prstGeom prst="rect">
            <a:avLst/>
          </a:prstGeom>
          <a:effectLst>
            <a:glow rad="101600">
              <a:schemeClr val="accent3">
                <a:lumMod val="60000"/>
                <a:lumOff val="40000"/>
                <a:alpha val="75000"/>
              </a:schemeClr>
            </a:glow>
          </a:effectLst>
        </p:spPr>
      </p:pic>
      <p:sp>
        <p:nvSpPr>
          <p:cNvPr id="6" name="PB"/>
          <p:cNvSpPr/>
          <p:nvPr/>
        </p:nvSpPr>
        <p:spPr>
          <a:xfrm>
            <a:off x="0" y="9601200"/>
            <a:ext cx="9162473"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920959"/>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pic>
        <p:nvPicPr>
          <p:cNvPr id="8" name="Picture 7"/>
          <p:cNvPicPr>
            <a:picLocks noChangeAspect="1"/>
          </p:cNvPicPr>
          <p:nvPr/>
        </p:nvPicPr>
        <p:blipFill>
          <a:blip r:embed="rId3"/>
          <a:stretch>
            <a:fillRect/>
          </a:stretch>
        </p:blipFill>
        <p:spPr>
          <a:xfrm>
            <a:off x="549329" y="2970850"/>
            <a:ext cx="11893768" cy="4043881"/>
          </a:xfrm>
          <a:prstGeom prst="rect">
            <a:avLst/>
          </a:prstGeom>
          <a:effectLst>
            <a:glow rad="101600">
              <a:schemeClr val="accent2">
                <a:lumMod val="60000"/>
                <a:lumOff val="40000"/>
                <a:alpha val="75000"/>
              </a:schemeClr>
            </a:glow>
          </a:effectLst>
        </p:spPr>
      </p:pic>
      <p:sp>
        <p:nvSpPr>
          <p:cNvPr id="9" name="PB"/>
          <p:cNvSpPr/>
          <p:nvPr/>
        </p:nvSpPr>
        <p:spPr>
          <a:xfrm>
            <a:off x="0" y="9601200"/>
            <a:ext cx="9458037" cy="152400"/>
          </a:xfrm>
          <a:prstGeom prst="rect">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5253425"/>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
        <p:nvSpPr>
          <p:cNvPr id="4" name="PB"/>
          <p:cNvSpPr/>
          <p:nvPr/>
        </p:nvSpPr>
        <p:spPr>
          <a:xfrm>
            <a:off x="0" y="9601200"/>
            <a:ext cx="975360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90049885"/>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dirty="0" smtClean="0"/>
              <a:t>DEV TIME!</a:t>
            </a:r>
            <a:endParaRPr lang="en-US" dirty="0"/>
          </a:p>
        </p:txBody>
      </p:sp>
      <p:sp>
        <p:nvSpPr>
          <p:cNvPr id="4" name="PB"/>
          <p:cNvSpPr/>
          <p:nvPr/>
        </p:nvSpPr>
        <p:spPr>
          <a:xfrm>
            <a:off x="0" y="9601200"/>
            <a:ext cx="1004916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20395404"/>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4" name="PB"/>
          <p:cNvSpPr/>
          <p:nvPr/>
        </p:nvSpPr>
        <p:spPr>
          <a:xfrm>
            <a:off x="0" y="9601200"/>
            <a:ext cx="1034472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2" name="PB"/>
          <p:cNvSpPr/>
          <p:nvPr/>
        </p:nvSpPr>
        <p:spPr>
          <a:xfrm>
            <a:off x="0" y="9601200"/>
            <a:ext cx="10640291"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4" name="PB"/>
          <p:cNvSpPr/>
          <p:nvPr/>
        </p:nvSpPr>
        <p:spPr>
          <a:xfrm>
            <a:off x="0" y="9601200"/>
            <a:ext cx="1093585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2" name="PB"/>
          <p:cNvSpPr/>
          <p:nvPr/>
        </p:nvSpPr>
        <p:spPr>
          <a:xfrm>
            <a:off x="0" y="9601200"/>
            <a:ext cx="1123141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4" name="PB"/>
          <p:cNvSpPr/>
          <p:nvPr/>
        </p:nvSpPr>
        <p:spPr>
          <a:xfrm>
            <a:off x="0" y="9601200"/>
            <a:ext cx="1152698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rPr lang="en-US" dirty="0" smtClean="0"/>
              <a:t>The Teachers</a:t>
            </a:r>
            <a:endParaRPr dirty="0"/>
          </a:p>
        </p:txBody>
      </p:sp>
      <p:sp>
        <p:nvSpPr>
          <p:cNvPr id="2" name="PB"/>
          <p:cNvSpPr/>
          <p:nvPr/>
        </p:nvSpPr>
        <p:spPr>
          <a:xfrm>
            <a:off x="0" y="9601200"/>
            <a:ext cx="1182255"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normAutofit fontScale="90000"/>
          </a:bodyPr>
          <a:lstStyle/>
          <a:p>
            <a:r>
              <a:rPr lang="en-US" dirty="0" smtClean="0"/>
              <a:t>Wait! Didn’t you say Dev Time?!</a:t>
            </a:r>
            <a:endParaRPr dirty="0"/>
          </a:p>
        </p:txBody>
      </p:sp>
      <p:sp>
        <p:nvSpPr>
          <p:cNvPr id="2" name="PB"/>
          <p:cNvSpPr/>
          <p:nvPr/>
        </p:nvSpPr>
        <p:spPr>
          <a:xfrm>
            <a:off x="0" y="9601200"/>
            <a:ext cx="1182254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463715237"/>
      </p:ext>
    </p:extLst>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
        <p:nvSpPr>
          <p:cNvPr id="2" name="PB"/>
          <p:cNvSpPr/>
          <p:nvPr/>
        </p:nvSpPr>
        <p:spPr>
          <a:xfrm>
            <a:off x="0" y="9601200"/>
            <a:ext cx="1211810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24616531"/>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
        <p:nvSpPr>
          <p:cNvPr id="2" name="PB"/>
          <p:cNvSpPr/>
          <p:nvPr/>
        </p:nvSpPr>
        <p:spPr>
          <a:xfrm>
            <a:off x="0" y="9601200"/>
            <a:ext cx="1241367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45393110"/>
      </p:ext>
    </p:extLst>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3" name="PB"/>
          <p:cNvSpPr/>
          <p:nvPr/>
        </p:nvSpPr>
        <p:spPr>
          <a:xfrm>
            <a:off x="0" y="9601200"/>
            <a:ext cx="1270923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fontScale="85000" lnSpcReduction="20000"/>
          </a:bodyPr>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3" name="PB"/>
          <p:cNvSpPr/>
          <p:nvPr/>
        </p:nvSpPr>
        <p:spPr>
          <a:xfrm>
            <a:off x="0" y="9601200"/>
            <a:ext cx="1477818"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buFont typeface="Arial"/>
              <a:buChar char="•"/>
            </a:pPr>
            <a:r>
              <a:rPr lang="en-US" dirty="0"/>
              <a:t>Writer of Code (Java</a:t>
            </a:r>
            <a:r>
              <a:rPr lang="en-US" dirty="0" smtClean="0"/>
              <a:t>)</a:t>
            </a:r>
            <a:br>
              <a:rPr lang="en-US" dirty="0" smtClean="0"/>
            </a:br>
            <a:endParaRPr lang="en-US" dirty="0"/>
          </a:p>
          <a:p>
            <a:pPr marL="457200" indent="-457200">
              <a:buFont typeface="Arial"/>
              <a:buChar char="•"/>
            </a:pPr>
            <a:r>
              <a:rPr lang="en-US" dirty="0"/>
              <a:t>Writer of Words (Poetry</a:t>
            </a:r>
            <a:r>
              <a:rPr lang="en-US" dirty="0" smtClean="0"/>
              <a:t>)</a:t>
            </a:r>
            <a:br>
              <a:rPr lang="en-US" dirty="0" smtClean="0"/>
            </a:br>
            <a:endParaRPr lang="en-US" dirty="0"/>
          </a:p>
          <a:p>
            <a:pPr marL="457200" indent="-457200">
              <a:buFont typeface="Arial"/>
              <a:buChar char="•"/>
            </a:pPr>
            <a:r>
              <a:rPr lang="en-US" dirty="0"/>
              <a:t>Mom of two small </a:t>
            </a:r>
            <a:r>
              <a:rPr lang="en-US" dirty="0" smtClean="0"/>
              <a:t>humans</a:t>
            </a:r>
            <a:br>
              <a:rPr lang="en-US" dirty="0" smtClean="0"/>
            </a:br>
            <a:endParaRPr lang="en-US" dirty="0"/>
          </a:p>
          <a:p>
            <a:pPr marL="457200" indent="-457200">
              <a:buFont typeface="Arial"/>
              <a:buChar char="•"/>
            </a:pPr>
            <a:r>
              <a:rPr lang="en-US" dirty="0"/>
              <a:t>Detroit Born and </a:t>
            </a:r>
            <a:r>
              <a:rPr lang="en-US" dirty="0" smtClean="0"/>
              <a:t>Raised</a:t>
            </a:r>
            <a:br>
              <a:rPr lang="en-US" dirty="0" smtClean="0"/>
            </a:br>
            <a:endParaRPr lang="en-US" dirty="0"/>
          </a:p>
          <a:p>
            <a:pPr marL="457200" indent="-457200">
              <a:buFont typeface="Arial"/>
              <a:buChar char="•"/>
            </a:pPr>
            <a:r>
              <a:rPr lang="en-US" dirty="0"/>
              <a:t>Halo Mistress Chief (</a:t>
            </a:r>
            <a:r>
              <a:rPr lang="en-US" dirty="0" err="1"/>
              <a:t>Ubisoft</a:t>
            </a:r>
            <a:r>
              <a:rPr lang="en-US" dirty="0" smtClean="0"/>
              <a:t>)</a:t>
            </a:r>
            <a:br>
              <a:rPr lang="en-US" dirty="0" smtClean="0"/>
            </a:br>
            <a:endParaRPr lang="en-US" dirty="0"/>
          </a:p>
          <a:p>
            <a:pPr marL="457200" indent="-457200">
              <a:buFont typeface="Arial"/>
              <a:buChar char="•"/>
            </a:pPr>
            <a:r>
              <a:rPr lang="en-US" dirty="0"/>
              <a:t>Reader of Sci-Fi </a:t>
            </a:r>
            <a:r>
              <a:rPr lang="en-US" dirty="0" smtClean="0"/>
              <a:t/>
            </a:r>
            <a:br>
              <a:rPr lang="en-US" dirty="0" smtClean="0"/>
            </a:br>
            <a:endParaRPr lang="en-US" dirty="0"/>
          </a:p>
          <a:p>
            <a:pPr marL="457200" indent="-457200">
              <a:buFont typeface="Arial"/>
              <a:buChar char="•"/>
            </a:pPr>
            <a:r>
              <a:rPr lang="en-US" dirty="0"/>
              <a:t>Part Android</a:t>
            </a:r>
          </a:p>
        </p:txBody>
      </p:sp>
      <p:sp>
        <p:nvSpPr>
          <p:cNvPr id="3" name="PB"/>
          <p:cNvSpPr/>
          <p:nvPr/>
        </p:nvSpPr>
        <p:spPr>
          <a:xfrm>
            <a:off x="0" y="9601200"/>
            <a:ext cx="177338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a:bodyPr>
          <a:lstStyle/>
          <a:p>
            <a:r>
              <a:rPr lang="en-US" dirty="0" smtClean="0"/>
              <a:t>The Procedures</a:t>
            </a:r>
            <a:endParaRPr dirty="0"/>
          </a:p>
        </p:txBody>
      </p:sp>
      <p:sp>
        <p:nvSpPr>
          <p:cNvPr id="4" name="Shape 150"/>
          <p:cNvSpPr txBox="1">
            <a:spLocks/>
          </p:cNvSpPr>
          <p:nvPr/>
        </p:nvSpPr>
        <p:spPr>
          <a:xfrm>
            <a:off x="1609437" y="5392675"/>
            <a:ext cx="10090727" cy="14746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70000" lnSpcReduction="20000"/>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dirty="0" smtClean="0"/>
              <a:t>(Why </a:t>
            </a:r>
            <a:r>
              <a:rPr lang="en-US" i="1" dirty="0" smtClean="0"/>
              <a:t>procedures</a:t>
            </a:r>
            <a:r>
              <a:rPr lang="en-US" dirty="0" smtClean="0"/>
              <a:t>? Isn’t school </a:t>
            </a:r>
            <a:r>
              <a:rPr lang="en-US" i="1" dirty="0" smtClean="0"/>
              <a:t>over</a:t>
            </a:r>
            <a:r>
              <a:rPr lang="en-US" dirty="0" smtClean="0"/>
              <a:t>?!)</a:t>
            </a:r>
          </a:p>
        </p:txBody>
      </p:sp>
      <p:sp>
        <p:nvSpPr>
          <p:cNvPr id="2" name="PB"/>
          <p:cNvSpPr/>
          <p:nvPr/>
        </p:nvSpPr>
        <p:spPr>
          <a:xfrm>
            <a:off x="0" y="9601200"/>
            <a:ext cx="206894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5194930"/>
      </p:ext>
    </p:extLst>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a:bodyPr>
          <a:lstStyle/>
          <a:p>
            <a:r>
              <a:rPr lang="en-US" dirty="0" smtClean="0"/>
              <a:t>The Procedures</a:t>
            </a:r>
            <a:endParaRPr dirty="0"/>
          </a:p>
        </p:txBody>
      </p:sp>
      <p:sp>
        <p:nvSpPr>
          <p:cNvPr id="4" name="Shape 150"/>
          <p:cNvSpPr txBox="1">
            <a:spLocks/>
          </p:cNvSpPr>
          <p:nvPr/>
        </p:nvSpPr>
        <p:spPr>
          <a:xfrm>
            <a:off x="883729" y="3084063"/>
            <a:ext cx="11050147" cy="5462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endParaRPr lang="en-US" sz="5600" dirty="0"/>
          </a:p>
        </p:txBody>
      </p:sp>
      <p:sp>
        <p:nvSpPr>
          <p:cNvPr id="3" name="Rectangle 2"/>
          <p:cNvSpPr/>
          <p:nvPr/>
        </p:nvSpPr>
        <p:spPr>
          <a:xfrm>
            <a:off x="1457037" y="3875374"/>
            <a:ext cx="10090727" cy="1448854"/>
          </a:xfrm>
          <a:prstGeom prst="rect">
            <a:avLst/>
          </a:prstGeom>
        </p:spPr>
        <p:txBody>
          <a:bodyPr wrap="square">
            <a:spAutoFit/>
          </a:bodyPr>
          <a:lstStyle/>
          <a:p>
            <a:pPr marL="571500" indent="-571500" algn="l">
              <a:buFont typeface="Arial"/>
              <a:buChar char="•"/>
            </a:pPr>
            <a:r>
              <a:rPr lang="en-US" sz="5400" dirty="0" smtClean="0"/>
              <a:t>Your reasons: _________</a:t>
            </a:r>
            <a:br>
              <a:rPr lang="en-US" sz="5400" dirty="0" smtClean="0"/>
            </a:br>
            <a:endParaRPr lang="en-US" sz="5400" dirty="0" smtClean="0"/>
          </a:p>
          <a:p>
            <a:pPr marL="571500" indent="-571500" algn="l">
              <a:buFont typeface="Arial"/>
              <a:buChar char="•"/>
            </a:pPr>
            <a:r>
              <a:rPr lang="en-US" sz="5400" dirty="0" smtClean="0"/>
              <a:t>How have computers taken over the world?</a:t>
            </a:r>
            <a:endParaRPr lang="en-US" sz="5400" dirty="0"/>
          </a:p>
        </p:txBody>
      </p:sp>
      <p:sp>
        <p:nvSpPr>
          <p:cNvPr id="2" name="PB"/>
          <p:cNvSpPr/>
          <p:nvPr/>
        </p:nvSpPr>
        <p:spPr>
          <a:xfrm>
            <a:off x="0" y="9601200"/>
            <a:ext cx="2364509"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0989969"/>
      </p:ext>
    </p:extLst>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Especially important because this is not a formal class.</a:t>
            </a:r>
            <a:endParaRPr dirty="0"/>
          </a:p>
          <a:p>
            <a:pPr marL="808990" lvl="1" indent="-404495" defTabSz="531622">
              <a:spcBef>
                <a:spcPts val="3800"/>
              </a:spcBef>
              <a:defRPr sz="3458"/>
            </a:pPr>
            <a:r>
              <a:rPr dirty="0"/>
              <a:t>Lot of freedom in programming in general…but also tons of ways to get lost, confused, frustrated. </a:t>
            </a:r>
            <a:endParaRPr lang="en-US" dirty="0" smtClean="0"/>
          </a:p>
          <a:p>
            <a:pPr marL="808990" lvl="1" indent="-404495" defTabSz="531622">
              <a:spcBef>
                <a:spcPts val="3800"/>
              </a:spcBef>
              <a:defRPr sz="3458"/>
            </a:pPr>
            <a:r>
              <a:rPr lang="en-US" dirty="0" smtClean="0"/>
              <a:t>We want that to happen as little as possible.</a:t>
            </a:r>
            <a:endParaRPr dirty="0"/>
          </a:p>
        </p:txBody>
      </p:sp>
      <p:sp>
        <p:nvSpPr>
          <p:cNvPr id="2" name="PB"/>
          <p:cNvSpPr/>
          <p:nvPr/>
        </p:nvSpPr>
        <p:spPr>
          <a:xfrm>
            <a:off x="0" y="9601200"/>
            <a:ext cx="266007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67577512"/>
      </p:ext>
    </p:extLst>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7337</TotalTime>
  <Words>1521</Words>
  <Application>Microsoft Macintosh PowerPoint</Application>
  <PresentationFormat>Custom</PresentationFormat>
  <Paragraphs>202</Paragraphs>
  <Slides>44</Slides>
  <Notes>19</Notes>
  <HiddenSlides>0</HiddenSlides>
  <MMClips>1</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Black</vt:lpstr>
      <vt:lpstr>Day 1 (MM/DD/YYYY)</vt:lpstr>
      <vt:lpstr>Welcome!</vt:lpstr>
      <vt:lpstr>Today’s Goals</vt:lpstr>
      <vt:lpstr>The Teachers</vt:lpstr>
      <vt:lpstr>PowerPoint Presentation</vt:lpstr>
      <vt:lpstr>PowerPoint Presentation</vt:lpstr>
      <vt:lpstr>The Procedures</vt:lpstr>
      <vt:lpstr>The Procedures</vt:lpstr>
      <vt:lpstr>The Procedures</vt:lpstr>
      <vt:lpstr>The Procedures</vt:lpstr>
      <vt:lpstr>The Procedures</vt:lpstr>
      <vt:lpstr>The Procedures</vt:lpstr>
      <vt:lpstr>The Procedures</vt:lpstr>
      <vt:lpstr>The Procedures</vt:lpstr>
      <vt:lpstr>The Procedures</vt:lpstr>
      <vt:lpstr>Questions?</vt:lpstr>
      <vt:lpstr>Today’s Goals</vt:lpstr>
      <vt:lpstr>Meet the Team</vt:lpstr>
      <vt:lpstr>Today’s Goals</vt:lpstr>
      <vt:lpstr>Why are we here?</vt:lpstr>
      <vt:lpstr>Team Goals</vt:lpstr>
      <vt:lpstr>Why are you here?</vt:lpstr>
      <vt:lpstr>Individual Goals</vt:lpstr>
      <vt:lpstr>Goal Map</vt:lpstr>
      <vt:lpstr>Today’s Goals</vt:lpstr>
      <vt:lpstr>How will this work?</vt:lpstr>
      <vt:lpstr>Flow of Class</vt:lpstr>
      <vt:lpstr>Today’s Goals</vt:lpstr>
      <vt:lpstr>It’s like a contract… but collaborative</vt:lpstr>
      <vt:lpstr>Sample Team Agreement</vt:lpstr>
      <vt:lpstr>Sample Team Agreement</vt:lpstr>
      <vt:lpstr>Sample Team Agreement</vt:lpstr>
      <vt:lpstr>D-Code  Team Agreement</vt:lpstr>
      <vt:lpstr>Today’s Goals</vt:lpstr>
      <vt:lpstr>break;</vt:lpstr>
      <vt:lpstr>PowerPoint Presentation</vt:lpstr>
      <vt:lpstr>Anatomy of an EarSketch Project:  What is programming?</vt:lpstr>
      <vt:lpstr>PowerPoint Presentation</vt:lpstr>
      <vt:lpstr>continue;</vt:lpstr>
      <vt:lpstr>Wait! Didn’t you say Dev Time?!</vt:lpstr>
      <vt:lpstr>Developers Use Tools</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53</cp:revision>
  <dcterms:modified xsi:type="dcterms:W3CDTF">2016-01-28T17:15:18Z</dcterms:modified>
</cp:coreProperties>
</file>